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8" r:id="rId3"/>
    <p:sldId id="259" r:id="rId4"/>
    <p:sldId id="260" r:id="rId5"/>
    <p:sldId id="257"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4" d="100"/>
          <a:sy n="74" d="100"/>
        </p:scale>
        <p:origin x="771"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F77B9-9020-40E9-B3D7-68238B8CCD1C}"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F7357-1F63-438A-B3C9-9C580626DB3D}" type="slidenum">
              <a:rPr lang="en-US" smtClean="0"/>
              <a:t>‹#›</a:t>
            </a:fld>
            <a:endParaRPr lang="en-US"/>
          </a:p>
        </p:txBody>
      </p:sp>
    </p:spTree>
    <p:extLst>
      <p:ext uri="{BB962C8B-B14F-4D97-AF65-F5344CB8AC3E}">
        <p14:creationId xmlns:p14="http://schemas.microsoft.com/office/powerpoint/2010/main" val="59601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F7357-1F63-438A-B3C9-9C580626DB3D}" type="slidenum">
              <a:rPr lang="en-US" smtClean="0"/>
              <a:t>6</a:t>
            </a:fld>
            <a:endParaRPr lang="en-US"/>
          </a:p>
        </p:txBody>
      </p:sp>
    </p:spTree>
    <p:extLst>
      <p:ext uri="{BB962C8B-B14F-4D97-AF65-F5344CB8AC3E}">
        <p14:creationId xmlns:p14="http://schemas.microsoft.com/office/powerpoint/2010/main" val="1280795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93EF74-3D19-4407-AB69-60846A9D3784}" type="datetime1">
              <a:rPr lang="en-US" smtClean="0"/>
              <a:t>12/13/2018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97317-BC6A-41FF-878C-E5789CE46BDE}" type="datetime1">
              <a:rPr lang="en-US" smtClean="0"/>
              <a:t>12/13/2018</a:t>
            </a:fld>
            <a:endParaRPr lang="en-US" dirty="0"/>
          </a:p>
        </p:txBody>
      </p:sp>
      <p:sp>
        <p:nvSpPr>
          <p:cNvPr id="6" name="Footer Placeholder 5"/>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399BD-18DB-41A8-95F7-CC7D72AB0E53}"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FD759-7D0E-4DDC-B776-369F29C3A930}"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23ACB-C432-470C-B399-2A54844B32A1}"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57F8E-BDE2-4725-ACBB-9B317F531DFE}"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51624-8171-4526-A483-4CAFD91943A4}"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44351-4BBC-4717-B9A4-C0C4EFD64295}"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A50B0-BECC-41AE-875F-655C0E316B01}"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4693F-F1BA-4F22-ADA0-79292470E287}"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46F76-BF5B-4C50-BBD4-2B33AC838F5F}" type="datetime1">
              <a:rPr lang="en-US" smtClean="0"/>
              <a:t>12/13/2018</a:t>
            </a:fld>
            <a:endParaRPr lang="en-US" dirty="0"/>
          </a:p>
        </p:txBody>
      </p:sp>
      <p:sp>
        <p:nvSpPr>
          <p:cNvPr id="5" name="Footer Placeholder 4"/>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3D1E2-6940-4B7A-B60F-4C8256A6827B}" type="datetime1">
              <a:rPr lang="en-US" smtClean="0"/>
              <a:t>12/13/2018</a:t>
            </a:fld>
            <a:endParaRPr lang="en-US" dirty="0"/>
          </a:p>
        </p:txBody>
      </p:sp>
      <p:sp>
        <p:nvSpPr>
          <p:cNvPr id="6" name="Footer Placeholder 5"/>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89DAA6-8A49-44B4-BA26-5628CDCC5554}" type="datetime1">
              <a:rPr lang="en-US" smtClean="0"/>
              <a:t>12/13/2018</a:t>
            </a:fld>
            <a:endParaRPr lang="en-US" dirty="0"/>
          </a:p>
        </p:txBody>
      </p:sp>
      <p:sp>
        <p:nvSpPr>
          <p:cNvPr id="8" name="Footer Placeholder 7"/>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401746-1A60-4601-AF96-6BEA0AD4FD55}" type="datetime1">
              <a:rPr lang="en-US" smtClean="0"/>
              <a:t>12/13/2018</a:t>
            </a:fld>
            <a:endParaRPr lang="en-US" dirty="0"/>
          </a:p>
        </p:txBody>
      </p:sp>
      <p:sp>
        <p:nvSpPr>
          <p:cNvPr id="4" name="Footer Placeholder 3"/>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FEFFC-22AC-45F3-90D2-545B4217B10D}" type="datetime1">
              <a:rPr lang="en-US" smtClean="0"/>
              <a:t>12/13/2018</a:t>
            </a:fld>
            <a:endParaRPr lang="en-US" dirty="0"/>
          </a:p>
        </p:txBody>
      </p:sp>
      <p:sp>
        <p:nvSpPr>
          <p:cNvPr id="3" name="Footer Placeholder 2"/>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9BB19-B969-49D2-AA9E-CE5B62020CE3}" type="datetime1">
              <a:rPr lang="en-US" smtClean="0"/>
              <a:t>12/13/2018</a:t>
            </a:fld>
            <a:endParaRPr lang="en-US" dirty="0"/>
          </a:p>
        </p:txBody>
      </p:sp>
      <p:sp>
        <p:nvSpPr>
          <p:cNvPr id="6" name="Footer Placeholder 5"/>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1AF98-223A-4E60-BCA5-A924CB2DBF28}" type="datetime1">
              <a:rPr lang="en-US" smtClean="0"/>
              <a:t>12/13/2018</a:t>
            </a:fld>
            <a:endParaRPr lang="en-US" dirty="0"/>
          </a:p>
        </p:txBody>
      </p:sp>
      <p:sp>
        <p:nvSpPr>
          <p:cNvPr id="6" name="Footer Placeholder 5"/>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B44CBF-35A9-4BDE-85EF-3DD30240EBB1}" type="datetime1">
              <a:rPr lang="en-US" smtClean="0"/>
              <a:t>12/13/2018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Health Tech Net: Telemedicine Opportunities &amp; Challenges - December 14, 2018</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mc/articles/PMC515827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Telemedicine</a:t>
            </a:r>
            <a:endParaRPr lang="en-US" dirty="0"/>
          </a:p>
        </p:txBody>
      </p:sp>
      <p:sp>
        <p:nvSpPr>
          <p:cNvPr id="3" name="Subtitle 2"/>
          <p:cNvSpPr>
            <a:spLocks noGrp="1"/>
          </p:cNvSpPr>
          <p:nvPr>
            <p:ph type="subTitle" idx="1"/>
          </p:nvPr>
        </p:nvSpPr>
        <p:spPr/>
        <p:txBody>
          <a:bodyPr/>
          <a:lstStyle/>
          <a:p>
            <a:r>
              <a:rPr lang="en-US" dirty="0" smtClean="0"/>
              <a:t>Trends &amp; Challenges for Rural Health Systems</a:t>
            </a:r>
            <a:endParaRPr lang="en-US" dirty="0"/>
          </a:p>
        </p:txBody>
      </p:sp>
      <p:sp>
        <p:nvSpPr>
          <p:cNvPr id="4" name="Footer Placeholder 3"/>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37923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Telemedicine - Key Technology Dependencies</a:t>
            </a:r>
            <a:endParaRPr lang="en-US" dirty="0"/>
          </a:p>
        </p:txBody>
      </p:sp>
      <p:sp>
        <p:nvSpPr>
          <p:cNvPr id="3" name="Content Placeholder 2"/>
          <p:cNvSpPr>
            <a:spLocks noGrp="1"/>
          </p:cNvSpPr>
          <p:nvPr>
            <p:ph idx="1"/>
          </p:nvPr>
        </p:nvSpPr>
        <p:spPr/>
        <p:txBody>
          <a:bodyPr>
            <a:normAutofit/>
          </a:bodyPr>
          <a:lstStyle/>
          <a:p>
            <a:r>
              <a:rPr lang="en-US" sz="3200" dirty="0" smtClean="0"/>
              <a:t>Availability - Capacity</a:t>
            </a:r>
            <a:endParaRPr lang="en-US" sz="3200" dirty="0"/>
          </a:p>
          <a:p>
            <a:r>
              <a:rPr lang="en-US" sz="3200" dirty="0" smtClean="0"/>
              <a:t>Accessibility – Connectivity &amp; Delivery</a:t>
            </a:r>
            <a:endParaRPr lang="en-US" sz="3200" dirty="0"/>
          </a:p>
          <a:p>
            <a:r>
              <a:rPr lang="en-US" sz="3200" dirty="0" smtClean="0"/>
              <a:t>Reliability – Quality &amp; Continuity</a:t>
            </a:r>
            <a:endParaRPr lang="en-US" sz="32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293154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Limitations in Rural Areas</a:t>
            </a:r>
            <a:endParaRPr lang="en-US" dirty="0"/>
          </a:p>
        </p:txBody>
      </p:sp>
      <p:sp>
        <p:nvSpPr>
          <p:cNvPr id="3" name="Content Placeholder 2"/>
          <p:cNvSpPr>
            <a:spLocks noGrp="1"/>
          </p:cNvSpPr>
          <p:nvPr>
            <p:ph idx="1"/>
          </p:nvPr>
        </p:nvSpPr>
        <p:spPr>
          <a:xfrm>
            <a:off x="1295400" y="2556932"/>
            <a:ext cx="9692147" cy="3318936"/>
          </a:xfrm>
        </p:spPr>
        <p:txBody>
          <a:bodyPr>
            <a:normAutofit/>
          </a:bodyPr>
          <a:lstStyle/>
          <a:p>
            <a:r>
              <a:rPr lang="en-US" b="1" dirty="0" smtClean="0"/>
              <a:t>Broadband &amp; Wireless Availability</a:t>
            </a:r>
          </a:p>
          <a:p>
            <a:pPr lvl="1"/>
            <a:r>
              <a:rPr lang="en-US" dirty="0" smtClean="0"/>
              <a:t>Not enough volume to support building infrastructure</a:t>
            </a:r>
          </a:p>
          <a:p>
            <a:pPr lvl="1"/>
            <a:r>
              <a:rPr lang="en-US" dirty="0" smtClean="0"/>
              <a:t>Often one provider (last mile), so redundancy even for hospitals limited</a:t>
            </a:r>
          </a:p>
          <a:p>
            <a:pPr lvl="1"/>
            <a:r>
              <a:rPr lang="en-US" dirty="0" smtClean="0"/>
              <a:t>Cost for dedicated service beyond the value for clinics</a:t>
            </a:r>
            <a:endParaRPr lang="en-US" dirty="0"/>
          </a:p>
          <a:p>
            <a:r>
              <a:rPr lang="en-US" b="1" dirty="0" smtClean="0"/>
              <a:t>Devices – Accessibility &amp; Reliability Limited</a:t>
            </a:r>
          </a:p>
          <a:p>
            <a:pPr lvl="1"/>
            <a:r>
              <a:rPr lang="en-US" dirty="0" smtClean="0"/>
              <a:t>Smart Phones not as ubiquitous as you think – Medicare &amp; Medicaid users cannot afford</a:t>
            </a:r>
          </a:p>
          <a:p>
            <a:pPr lvl="1"/>
            <a:r>
              <a:rPr lang="en-US" dirty="0" smtClean="0"/>
              <a:t>Mobile networks not as robust in rural areas, limited coverage, limits devices</a:t>
            </a:r>
            <a:endParaRPr lang="en-US" dirty="0"/>
          </a:p>
        </p:txBody>
      </p:sp>
      <p:sp>
        <p:nvSpPr>
          <p:cNvPr id="4" name="Footer Placeholder 3"/>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321055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Regulations </a:t>
            </a:r>
            <a:r>
              <a:rPr lang="en-US" dirty="0" smtClean="0"/>
              <a:t>&amp; Other </a:t>
            </a:r>
            <a:r>
              <a:rPr lang="en-US" dirty="0"/>
              <a:t>B</a:t>
            </a:r>
            <a:r>
              <a:rPr lang="en-US" dirty="0" smtClean="0"/>
              <a:t>arriers</a:t>
            </a:r>
            <a:endParaRPr lang="en-US" dirty="0"/>
          </a:p>
        </p:txBody>
      </p:sp>
      <p:sp>
        <p:nvSpPr>
          <p:cNvPr id="3" name="Content Placeholder 2"/>
          <p:cNvSpPr>
            <a:spLocks noGrp="1"/>
          </p:cNvSpPr>
          <p:nvPr>
            <p:ph idx="1"/>
          </p:nvPr>
        </p:nvSpPr>
        <p:spPr>
          <a:xfrm>
            <a:off x="1295401" y="2556931"/>
            <a:ext cx="9601196" cy="3563649"/>
          </a:xfrm>
        </p:spPr>
        <p:txBody>
          <a:bodyPr>
            <a:normAutofit fontScale="92500" lnSpcReduction="10000"/>
          </a:bodyPr>
          <a:lstStyle/>
          <a:p>
            <a:r>
              <a:rPr lang="en-US" dirty="0" smtClean="0"/>
              <a:t>CMS – Rules/bureaucracy: </a:t>
            </a:r>
          </a:p>
          <a:p>
            <a:pPr lvl="1"/>
            <a:r>
              <a:rPr lang="en-US" dirty="0" smtClean="0"/>
              <a:t>Steps underway from CMS to reduce the burden of reporting</a:t>
            </a:r>
            <a:endParaRPr lang="en-US" dirty="0"/>
          </a:p>
          <a:p>
            <a:r>
              <a:rPr lang="en-US" dirty="0" smtClean="0"/>
              <a:t>State – Certification Requirements </a:t>
            </a:r>
          </a:p>
          <a:p>
            <a:pPr lvl="1"/>
            <a:r>
              <a:rPr lang="en-US" dirty="0" smtClean="0"/>
              <a:t>Missouri does not permit Telemedicine from out of State</a:t>
            </a:r>
            <a:endParaRPr lang="en-US" dirty="0"/>
          </a:p>
          <a:p>
            <a:r>
              <a:rPr lang="en-US" dirty="0" smtClean="0"/>
              <a:t>Providers – Physicians slow to adopt – value to care limited</a:t>
            </a:r>
          </a:p>
          <a:p>
            <a:pPr lvl="1"/>
            <a:r>
              <a:rPr lang="en-US" dirty="0" smtClean="0"/>
              <a:t>VA can only provide from facility to facility </a:t>
            </a:r>
            <a:endParaRPr lang="en-US" dirty="0"/>
          </a:p>
          <a:p>
            <a:r>
              <a:rPr lang="en-US" dirty="0" smtClean="0"/>
              <a:t>Payers – CMS and Commercial reimbursement</a:t>
            </a:r>
          </a:p>
          <a:p>
            <a:pPr lvl="1"/>
            <a:r>
              <a:rPr lang="en-US" dirty="0" smtClean="0"/>
              <a:t>Recognizing/paying for consults have procedural limits</a:t>
            </a:r>
            <a:endParaRPr lang="en-US" dirty="0"/>
          </a:p>
          <a:p>
            <a:endParaRPr lang="en-US" dirty="0"/>
          </a:p>
        </p:txBody>
      </p:sp>
      <p:sp>
        <p:nvSpPr>
          <p:cNvPr id="4" name="Footer Placeholder 3"/>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330004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Factoids</a:t>
            </a:r>
            <a:endParaRPr lang="en-US" dirty="0"/>
          </a:p>
        </p:txBody>
      </p:sp>
      <p:sp>
        <p:nvSpPr>
          <p:cNvPr id="3" name="Content Placeholder 2"/>
          <p:cNvSpPr>
            <a:spLocks noGrp="1"/>
          </p:cNvSpPr>
          <p:nvPr>
            <p:ph idx="1"/>
          </p:nvPr>
        </p:nvSpPr>
        <p:spPr>
          <a:xfrm>
            <a:off x="1295401" y="2556932"/>
            <a:ext cx="9601196" cy="3600520"/>
          </a:xfrm>
        </p:spPr>
        <p:txBody>
          <a:bodyPr>
            <a:normAutofit fontScale="92500" lnSpcReduction="20000"/>
          </a:bodyPr>
          <a:lstStyle/>
          <a:p>
            <a:r>
              <a:rPr lang="en-US" dirty="0" smtClean="0"/>
              <a:t>In </a:t>
            </a:r>
            <a:r>
              <a:rPr lang="en-US" dirty="0"/>
              <a:t>2016, just 15.4% of doctors worked in practices that employed telemedicine for a wide range of patient interactions — from e-visits to storing and forwarding diagnostic imaging results, according to American Medical Association researchers who reviewed data from 3,500 </a:t>
            </a:r>
            <a:r>
              <a:rPr lang="en-US" dirty="0" smtClean="0"/>
              <a:t>doctors.</a:t>
            </a:r>
            <a:endParaRPr lang="en-US" dirty="0"/>
          </a:p>
          <a:p>
            <a:r>
              <a:rPr lang="en-US" dirty="0"/>
              <a:t>During that time, 11.2% of doctors worked in practices that used telemedicine for interactions between doctors and other healthcare professionals. In both cases, specialties and larger practices were more likely to deploy the technology than small and general practices</a:t>
            </a:r>
            <a:r>
              <a:rPr lang="en-US" dirty="0" smtClean="0"/>
              <a:t>.</a:t>
            </a:r>
          </a:p>
          <a:p>
            <a:r>
              <a:rPr lang="en-US" dirty="0" smtClean="0"/>
              <a:t>In </a:t>
            </a:r>
            <a:r>
              <a:rPr lang="en-US" dirty="0"/>
              <a:t>the AMA study, radiologists (39.5%), psychiatrists (27.8%) and cardiologists (24.1%) had the highest telehealth use</a:t>
            </a:r>
          </a:p>
          <a:p>
            <a:pPr marL="0" indent="0">
              <a:buNone/>
            </a:pPr>
            <a:endParaRPr lang="en-US" sz="1200" dirty="0" smtClean="0"/>
          </a:p>
          <a:p>
            <a:pPr marL="0" indent="0">
              <a:buNone/>
            </a:pPr>
            <a:r>
              <a:rPr lang="en-US" sz="1200" dirty="0" smtClean="0"/>
              <a:t>American </a:t>
            </a:r>
            <a:r>
              <a:rPr lang="en-US" sz="1200" dirty="0"/>
              <a:t>Medical Association’s 2016 Physician Practice Benchmark Survey</a:t>
            </a:r>
            <a:endParaRPr lang="en-US" sz="1200" dirty="0"/>
          </a:p>
        </p:txBody>
      </p:sp>
      <p:sp>
        <p:nvSpPr>
          <p:cNvPr id="4" name="Footer Placeholder 3"/>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89094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Trends</a:t>
            </a:r>
            <a:endParaRPr lang="en-US" dirty="0"/>
          </a:p>
        </p:txBody>
      </p:sp>
      <p:sp>
        <p:nvSpPr>
          <p:cNvPr id="3" name="Content Placeholder 2"/>
          <p:cNvSpPr>
            <a:spLocks noGrp="1"/>
          </p:cNvSpPr>
          <p:nvPr>
            <p:ph idx="1"/>
          </p:nvPr>
        </p:nvSpPr>
        <p:spPr>
          <a:xfrm>
            <a:off x="1295401" y="2468030"/>
            <a:ext cx="9601196" cy="3630427"/>
          </a:xfrm>
        </p:spPr>
        <p:txBody>
          <a:bodyPr>
            <a:normAutofit fontScale="92500"/>
          </a:bodyPr>
          <a:lstStyle/>
          <a:p>
            <a:r>
              <a:rPr lang="en-US" b="1" dirty="0"/>
              <a:t>VA Announces Telehealth Partnerships With Walmart, Philips, T-Mobile</a:t>
            </a:r>
          </a:p>
          <a:p>
            <a:pPr lvl="1"/>
            <a:r>
              <a:rPr lang="en-US" dirty="0" smtClean="0"/>
              <a:t>U.S</a:t>
            </a:r>
            <a:r>
              <a:rPr lang="en-US" dirty="0"/>
              <a:t>. Department of Veteran Affairs and Walmart Announce Telehealth Collaboration to Reach Underserved </a:t>
            </a:r>
            <a:r>
              <a:rPr lang="en-US" dirty="0" smtClean="0"/>
              <a:t>Veterans</a:t>
            </a:r>
          </a:p>
          <a:p>
            <a:pPr lvl="1"/>
            <a:r>
              <a:rPr lang="en-US" dirty="0" smtClean="0"/>
              <a:t>Philips to pilot telehealth at VFW and American Legion Posts</a:t>
            </a:r>
          </a:p>
          <a:p>
            <a:pPr lvl="1"/>
            <a:r>
              <a:rPr lang="en-US" dirty="0"/>
              <a:t>T-Mobile has agreed to host the VA’s Video Connect mHealth app for free on digital health devices used by veterans.</a:t>
            </a:r>
            <a:endParaRPr lang="en-US" dirty="0" smtClean="0"/>
          </a:p>
          <a:p>
            <a:r>
              <a:rPr lang="en-US" dirty="0"/>
              <a:t>A </a:t>
            </a:r>
            <a:r>
              <a:rPr lang="en-US" dirty="0">
                <a:hlinkClick r:id="rId3"/>
              </a:rPr>
              <a:t>2016 RAND report</a:t>
            </a:r>
            <a:r>
              <a:rPr lang="en-US" dirty="0"/>
              <a:t> found that veterans who rely on VA care most tend to be </a:t>
            </a:r>
            <a:r>
              <a:rPr lang="en-US" b="1" dirty="0"/>
              <a:t>younger, poorer and live in rural areas </a:t>
            </a:r>
            <a:r>
              <a:rPr lang="en-US" dirty="0"/>
              <a:t>where they lack healthcare from other sources. </a:t>
            </a:r>
            <a:r>
              <a:rPr lang="en-US" b="1" dirty="0"/>
              <a:t>Only 25% of veterans live within an hour of a VA medical </a:t>
            </a:r>
            <a:r>
              <a:rPr lang="en-US" b="1" dirty="0" smtClean="0"/>
              <a:t>facility</a:t>
            </a:r>
          </a:p>
          <a:p>
            <a:endParaRPr lang="en-US" b="1"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Health Tech Net: Telemedicine Opportunities &amp; Challenges - December 14, 2018</a:t>
            </a:r>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25182477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95</TotalTime>
  <Words>427</Words>
  <Application>Microsoft Office PowerPoint</Application>
  <PresentationFormat>Widescreen</PresentationFormat>
  <Paragraphs>49</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Telemedicine</vt:lpstr>
      <vt:lpstr>Telemedicine - Key Technology Dependencies</vt:lpstr>
      <vt:lpstr>Tech Limitations in Rural Areas</vt:lpstr>
      <vt:lpstr>Regulations &amp; Other Barriers</vt:lpstr>
      <vt:lpstr>Telemedicine Factoids</vt:lpstr>
      <vt:lpstr>Promising Trends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dc:title>
  <dc:creator>Phil Cooke</dc:creator>
  <cp:lastModifiedBy>Phil Cooke</cp:lastModifiedBy>
  <cp:revision>10</cp:revision>
  <dcterms:created xsi:type="dcterms:W3CDTF">2018-12-14T02:39:52Z</dcterms:created>
  <dcterms:modified xsi:type="dcterms:W3CDTF">2018-12-14T04:15:44Z</dcterms:modified>
</cp:coreProperties>
</file>